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  <p:sldMasterId id="2147483662" r:id="rId5"/>
  </p:sldMasterIdLst>
  <p:notesMasterIdLst>
    <p:notesMasterId r:id="rId14"/>
  </p:notesMasterIdLst>
  <p:sldIdLst>
    <p:sldId id="895" r:id="rId6"/>
    <p:sldId id="896" r:id="rId7"/>
    <p:sldId id="897" r:id="rId8"/>
    <p:sldId id="898" r:id="rId9"/>
    <p:sldId id="899" r:id="rId10"/>
    <p:sldId id="900" r:id="rId11"/>
    <p:sldId id="901" r:id="rId12"/>
    <p:sldId id="534" r:id="rId13"/>
  </p:sldIdLst>
  <p:sldSz cx="9144000" cy="5143500" type="screen16x9"/>
  <p:notesSz cx="9926638" cy="6797675"/>
  <p:embeddedFontLst>
    <p:embeddedFont>
      <p:font typeface="Barlow Light" panose="00000400000000000000" pitchFamily="2" charset="0"/>
      <p:regular r:id="rId15"/>
      <p:italic r:id="rId16"/>
    </p:embeddedFont>
    <p:embeddedFont>
      <p:font typeface="Raleway Thin" pitchFamily="2" charset="0"/>
      <p:regular r:id="rId17"/>
      <p: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72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531" userDrawn="1">
          <p15:clr>
            <a:srgbClr val="A4A3A4"/>
          </p15:clr>
        </p15:guide>
        <p15:guide id="8" orient="horz" pos="2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003381"/>
    <a:srgbClr val="00B1F1"/>
    <a:srgbClr val="ED441B"/>
    <a:srgbClr val="C65F52"/>
    <a:srgbClr val="282828"/>
    <a:srgbClr val="383838"/>
    <a:srgbClr val="FFF2CC"/>
    <a:srgbClr val="0760AC"/>
    <a:srgbClr val="65B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46246-D13B-4301-B7D0-99EFCFFA049F}" v="3" dt="2023-11-30T00:11:07.532"/>
    <p1510:client id="{9542C87E-3C0E-423C-8327-CF4C429C203D}" v="2" dt="2023-11-30T01:32:45.160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0" autoAdjust="0"/>
    <p:restoredTop sz="85052" autoAdjust="0"/>
  </p:normalViewPr>
  <p:slideViewPr>
    <p:cSldViewPr snapToGrid="0">
      <p:cViewPr varScale="1">
        <p:scale>
          <a:sx n="124" d="100"/>
          <a:sy n="124" d="100"/>
        </p:scale>
        <p:origin x="972" y="102"/>
      </p:cViewPr>
      <p:guideLst>
        <p:guide pos="272"/>
        <p:guide pos="2880"/>
        <p:guide orient="horz" pos="1620"/>
        <p:guide orient="horz" pos="531"/>
        <p:guide orient="horz" pos="26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25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7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82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1" y="1060319"/>
            <a:ext cx="6046291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2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6" y="1246374"/>
            <a:ext cx="8299451" cy="377162"/>
          </a:xfrm>
        </p:spPr>
        <p:txBody>
          <a:bodyPr/>
          <a:lstStyle>
            <a:lvl1pPr marL="457189" indent="-34289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6" y="461297"/>
            <a:ext cx="8299451" cy="533400"/>
          </a:xfrm>
        </p:spPr>
        <p:txBody>
          <a:bodyPr/>
          <a:lstStyle>
            <a:lvl1pPr marL="114297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7" y="1715135"/>
            <a:ext cx="7945560" cy="321676"/>
          </a:xfrm>
        </p:spPr>
        <p:txBody>
          <a:bodyPr/>
          <a:lstStyle>
            <a:lvl1pPr marL="114297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z="1200" smtClean="0"/>
              <a:pPr/>
              <a:t>‹#›</a:t>
            </a:fld>
            <a:endParaRPr lang="en" sz="1200" dirty="0"/>
          </a:p>
        </p:txBody>
      </p:sp>
      <p:pic>
        <p:nvPicPr>
          <p:cNvPr id="9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25BC92-D3E5-5426-0FF4-658FF64D3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17" y="4631297"/>
            <a:ext cx="95194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5549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7" y="1"/>
            <a:ext cx="915162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5" y="2271693"/>
            <a:ext cx="6168327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5" y="1469747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687197" y="1477585"/>
            <a:ext cx="5769606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for attention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5" y="2140642"/>
            <a:ext cx="6168327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7" y="2571751"/>
            <a:ext cx="1501845" cy="6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8030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2A817-72BA-8AF1-6F2E-A8B36606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B76452-5BDF-39D9-281A-A5B1C8B036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26642636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3F3F3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0">
            <a:extLst>
              <a:ext uri="{FF2B5EF4-FFF2-40B4-BE49-F238E27FC236}">
                <a16:creationId xmlns:a16="http://schemas.microsoft.com/office/drawing/2014/main" id="{8ABAFA72-B08F-29DE-DB3B-47923AC6C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50000"/>
          <a:stretch/>
        </p:blipFill>
        <p:spPr>
          <a:xfrm>
            <a:off x="3" y="1"/>
            <a:ext cx="4728575" cy="5164107"/>
          </a:xfrm>
          <a:prstGeom prst="rect">
            <a:avLst/>
          </a:prstGeom>
        </p:spPr>
      </p:pic>
      <p:pic>
        <p:nvPicPr>
          <p:cNvPr id="3" name="Picture 41" descr="People holding hands">
            <a:extLst>
              <a:ext uri="{FF2B5EF4-FFF2-40B4-BE49-F238E27FC236}">
                <a16:creationId xmlns:a16="http://schemas.microsoft.com/office/drawing/2014/main" id="{A79AC2CC-9A71-9F02-80AA-13B6BF6BA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1158" r="21549" b="8455"/>
          <a:stretch/>
        </p:blipFill>
        <p:spPr>
          <a:xfrm>
            <a:off x="4728576" y="0"/>
            <a:ext cx="4415427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8CD979-6670-3DA9-24DD-4AACA0573230}"/>
              </a:ext>
            </a:extLst>
          </p:cNvPr>
          <p:cNvSpPr txBox="1"/>
          <p:nvPr userDrawn="1"/>
        </p:nvSpPr>
        <p:spPr>
          <a:xfrm>
            <a:off x="457200" y="317510"/>
            <a:ext cx="300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8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1" y="1060319"/>
            <a:ext cx="6046291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2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6" y="1246374"/>
            <a:ext cx="8299451" cy="377162"/>
          </a:xfrm>
        </p:spPr>
        <p:txBody>
          <a:bodyPr/>
          <a:lstStyle>
            <a:lvl1pPr marL="457189" indent="-34289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6" y="461297"/>
            <a:ext cx="8299451" cy="533400"/>
          </a:xfrm>
        </p:spPr>
        <p:txBody>
          <a:bodyPr/>
          <a:lstStyle>
            <a:lvl1pPr marL="114297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7" y="1715135"/>
            <a:ext cx="7945560" cy="321676"/>
          </a:xfrm>
        </p:spPr>
        <p:txBody>
          <a:bodyPr/>
          <a:lstStyle>
            <a:lvl1pPr marL="114297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z="1200" smtClean="0"/>
              <a:pPr/>
              <a:t>‹#›</a:t>
            </a:fld>
            <a:endParaRPr lang="en" sz="1200" dirty="0"/>
          </a:p>
        </p:txBody>
      </p:sp>
      <p:pic>
        <p:nvPicPr>
          <p:cNvPr id="9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25BC92-D3E5-5426-0FF4-658FF64D3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17" y="4631297"/>
            <a:ext cx="95194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9014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7" y="1"/>
            <a:ext cx="915162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5" y="2271693"/>
            <a:ext cx="6168327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5" y="1469747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687197" y="1477585"/>
            <a:ext cx="5769606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for attention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5" y="2140642"/>
            <a:ext cx="6168327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7" y="2571751"/>
            <a:ext cx="1501845" cy="6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26744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2A817-72BA-8AF1-6F2E-A8B36606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B76452-5BDF-39D9-281A-A5B1C8B036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7994655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2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2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7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2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2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7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38056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70B2B-5E98-1823-685F-96B5DB80B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B6555-4242-9A1D-A5A6-E9516EB880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Fully</a:t>
            </a:r>
            <a:r>
              <a:rPr lang="ko-KR" altLang="en-US" dirty="0"/>
              <a:t> </a:t>
            </a:r>
            <a:r>
              <a:rPr lang="en-US" altLang="ko-KR" dirty="0"/>
              <a:t>connected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A752C2-7B6C-9956-A7A4-0571E12AD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48" y="1190867"/>
            <a:ext cx="4195965" cy="36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1310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EC8A0-0A38-74CA-BE9F-440219BD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4591E-B027-EC3E-189E-D468C94ED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input shape</a:t>
            </a:r>
            <a:r>
              <a:rPr lang="ko-KR" altLang="en-US" dirty="0"/>
              <a:t>이 달라도 학습이 가능한가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C6F22-7D36-6D55-6F09-973670A24F9E}"/>
              </a:ext>
            </a:extLst>
          </p:cNvPr>
          <p:cNvSpPr txBox="1"/>
          <p:nvPr/>
        </p:nvSpPr>
        <p:spPr>
          <a:xfrm>
            <a:off x="714615" y="1483018"/>
            <a:ext cx="71692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FCN/ U-NET.. </a:t>
            </a:r>
            <a:r>
              <a:rPr lang="ko-KR" altLang="en-US" dirty="0"/>
              <a:t>등의 </a:t>
            </a:r>
            <a:r>
              <a:rPr lang="ko-KR" altLang="en-US" dirty="0" err="1"/>
              <a:t>아키텍쳐는</a:t>
            </a:r>
            <a:r>
              <a:rPr lang="ko-KR" altLang="en-US" dirty="0"/>
              <a:t> </a:t>
            </a:r>
            <a:r>
              <a:rPr lang="en-US" altLang="ko-KR" dirty="0"/>
              <a:t>Fully connected layer</a:t>
            </a:r>
            <a:r>
              <a:rPr lang="ko-KR" altLang="en-US" dirty="0"/>
              <a:t>을 쓰지 않고 모든 연산이 </a:t>
            </a:r>
            <a:r>
              <a:rPr lang="en-US" altLang="ko-KR" dirty="0"/>
              <a:t>convolution/ pooling </a:t>
            </a:r>
            <a:r>
              <a:rPr lang="ko-KR" altLang="en-US" dirty="0"/>
              <a:t>기반이기 때문에 </a:t>
            </a:r>
            <a:r>
              <a:rPr lang="en-US" altLang="ko-KR" dirty="0" err="1"/>
              <a:t>spartial</a:t>
            </a:r>
            <a:r>
              <a:rPr lang="en-US" altLang="ko-KR" dirty="0"/>
              <a:t> shape</a:t>
            </a:r>
            <a:r>
              <a:rPr lang="ko-KR" altLang="en-US" dirty="0"/>
              <a:t>이 달라도 연산이 가능함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Convolution </a:t>
            </a:r>
            <a:r>
              <a:rPr lang="ko-KR" altLang="en-US" dirty="0"/>
              <a:t>연산은 이미지 전체가 아니라 지역적 영역</a:t>
            </a:r>
            <a:r>
              <a:rPr lang="en-US" altLang="ko-KR" dirty="0"/>
              <a:t>(patch) </a:t>
            </a:r>
            <a:r>
              <a:rPr lang="ko-KR" altLang="en-US" dirty="0"/>
              <a:t>만 보므로 입력이 커지거나 작아지거나 상관 없이 </a:t>
            </a:r>
            <a:r>
              <a:rPr lang="en-US" altLang="ko-KR" dirty="0"/>
              <a:t>feature</a:t>
            </a:r>
            <a:r>
              <a:rPr lang="ko-KR" altLang="en-US" dirty="0"/>
              <a:t>을 추출 가능함</a:t>
            </a:r>
            <a:r>
              <a:rPr lang="en-US" altLang="ko-KR" dirty="0"/>
              <a:t>. (Local receptive field)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047443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BB8AD-F3C7-3C71-9413-264015B7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4BFDE6-C683-12C2-E77B-B8959820E1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Fully connective layer</a:t>
            </a:r>
            <a:r>
              <a:rPr lang="ko-KR" altLang="en-US" dirty="0"/>
              <a:t>의 한계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25D879-E605-D899-F242-EF6AC28A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93" y="1421291"/>
            <a:ext cx="4215707" cy="32609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E428F7-1DDC-9720-7964-581313525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31" y="1483018"/>
            <a:ext cx="4505578" cy="3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57748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61699-117C-B0E1-42E1-BAEACA2A0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08895-480F-0D53-32D9-5335254B5B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Local receptive field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19BA13-E555-BC19-7785-83A128B35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60" y="1285962"/>
            <a:ext cx="3579234" cy="3265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3BF2CC-84EE-0EDE-D4C9-23C041E4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561" y="1214077"/>
            <a:ext cx="4234039" cy="38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63983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EA82A-5319-4D77-01E5-C585007A3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1D26E5-71BA-BAC3-621A-2C0FBBCC1E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예제 이미지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D2FEDE-E6A5-764D-568C-0EF2E3D5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7" y="1277720"/>
            <a:ext cx="4914980" cy="17171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0101E1-BBAD-49DA-80DA-357C942D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662" y="1921055"/>
            <a:ext cx="3158606" cy="3070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61CF62-BD87-309A-9E53-20CF55D75B31}"/>
              </a:ext>
            </a:extLst>
          </p:cNvPr>
          <p:cNvSpPr txBox="1"/>
          <p:nvPr/>
        </p:nvSpPr>
        <p:spPr>
          <a:xfrm>
            <a:off x="1483018" y="3135086"/>
            <a:ext cx="2474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Fig1.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r>
              <a:rPr lang="ko-KR" altLang="en-US" dirty="0"/>
              <a:t> 랜덤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F25AE-086C-9AA2-EC07-CF8DDD1F7BCD}"/>
              </a:ext>
            </a:extLst>
          </p:cNvPr>
          <p:cNvSpPr txBox="1"/>
          <p:nvPr/>
        </p:nvSpPr>
        <p:spPr>
          <a:xfrm>
            <a:off x="2351314" y="4253753"/>
            <a:ext cx="3096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Fig2. pixel spacing</a:t>
            </a:r>
            <a:r>
              <a:rPr lang="ko-KR" altLang="en-US" dirty="0"/>
              <a:t>에 따라 </a:t>
            </a:r>
            <a:r>
              <a:rPr lang="en-US" altLang="ko-KR" dirty="0"/>
              <a:t>1mm*1mm</a:t>
            </a:r>
            <a:r>
              <a:rPr lang="ko-KR" altLang="en-US" dirty="0"/>
              <a:t>로 </a:t>
            </a:r>
            <a:r>
              <a:rPr lang="ko-KR" altLang="en-US" dirty="0" err="1"/>
              <a:t>정규화한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r>
              <a:rPr lang="ko-KR" altLang="en-US" dirty="0"/>
              <a:t>을 </a:t>
            </a:r>
            <a:r>
              <a:rPr lang="en-US" altLang="ko-KR" dirty="0"/>
              <a:t>256 patch</a:t>
            </a:r>
            <a:r>
              <a:rPr lang="ko-KR" altLang="en-US" dirty="0"/>
              <a:t>로 학습한 </a:t>
            </a:r>
            <a:r>
              <a:rPr lang="en-US" altLang="ko-KR" dirty="0" err="1"/>
              <a:t>haa</a:t>
            </a:r>
            <a:r>
              <a:rPr lang="en-US" altLang="ko-KR" dirty="0"/>
              <a:t> dataset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732016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A97D-ADC9-5248-1CFA-637A69DB7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5827CE-BDBE-91D9-BD9C-BFC805A33B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shape</a:t>
            </a:r>
            <a:r>
              <a:rPr lang="ko-KR" altLang="en-US" dirty="0"/>
              <a:t>을 맞춰주는 이유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D181D-E2B5-4C96-2FC3-7457DC708B40}"/>
              </a:ext>
            </a:extLst>
          </p:cNvPr>
          <p:cNvSpPr txBox="1"/>
          <p:nvPr/>
        </p:nvSpPr>
        <p:spPr>
          <a:xfrm>
            <a:off x="676194" y="1632778"/>
            <a:ext cx="57707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DataLoader</a:t>
            </a:r>
            <a:r>
              <a:rPr lang="ko-KR" altLang="en-US" dirty="0"/>
              <a:t>등을 다룰 때 </a:t>
            </a:r>
            <a:r>
              <a:rPr lang="en-US" altLang="ko-KR" dirty="0"/>
              <a:t>batch</a:t>
            </a:r>
            <a:r>
              <a:rPr lang="ko-KR" altLang="en-US" dirty="0"/>
              <a:t>를 이용하여 </a:t>
            </a:r>
            <a:r>
              <a:rPr lang="en-US" altLang="ko-KR" dirty="0" err="1"/>
              <a:t>gpu</a:t>
            </a:r>
            <a:r>
              <a:rPr lang="ko-KR" altLang="en-US" dirty="0"/>
              <a:t>로 다중 데이터를 다루어 학습을 동시에 하게 되는데 이때 </a:t>
            </a:r>
            <a:r>
              <a:rPr lang="en-US" altLang="ko-KR" dirty="0"/>
              <a:t>batch</a:t>
            </a:r>
            <a:r>
              <a:rPr lang="ko-KR" altLang="en-US" dirty="0"/>
              <a:t>내 이미지의 </a:t>
            </a:r>
            <a:r>
              <a:rPr lang="en-US" altLang="ko-KR" dirty="0"/>
              <a:t>shape</a:t>
            </a:r>
            <a:r>
              <a:rPr lang="ko-KR" altLang="en-US" dirty="0"/>
              <a:t>이 모두 같아야 함</a:t>
            </a:r>
            <a:r>
              <a:rPr lang="en-US" altLang="ko-KR" dirty="0"/>
              <a:t>! (</a:t>
            </a:r>
            <a:r>
              <a:rPr lang="ko-KR" altLang="en-US" dirty="0"/>
              <a:t>가장 큰 이유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38940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854D6-0850-5B75-F6A4-979C1060D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17FEB5-1501-7370-B5D4-64E130EF39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요약 </a:t>
            </a:r>
            <a:r>
              <a:rPr lang="en-US" altLang="ko-KR" dirty="0"/>
              <a:t>(feat. </a:t>
            </a:r>
            <a:r>
              <a:rPr lang="en-US" altLang="ko-KR" dirty="0" err="1"/>
              <a:t>Chatgpt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Picture 2" descr="생성된 이미지">
            <a:extLst>
              <a:ext uri="{FF2B5EF4-FFF2-40B4-BE49-F238E27FC236}">
                <a16:creationId xmlns:a16="http://schemas.microsoft.com/office/drawing/2014/main" id="{818A0B60-0EC9-AB32-0B6B-D587F5AAE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53" y="1557514"/>
            <a:ext cx="4172671" cy="2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481605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3430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03ede6c-132c-4b0c-894a-20db7d42aa71" xsi:nil="true"/>
    <lcf76f155ced4ddcb4097134ff3c332f xmlns="dbc402ac-fa1f-4595-8020-20256fa7833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1D8D666DB231745B9B32A9111A59F72" ma:contentTypeVersion="9" ma:contentTypeDescription="새 문서를 만듭니다." ma:contentTypeScope="" ma:versionID="bbc91f16e6980f4432bc8117b60aca5b">
  <xsd:schema xmlns:xsd="http://www.w3.org/2001/XMLSchema" xmlns:xs="http://www.w3.org/2001/XMLSchema" xmlns:p="http://schemas.microsoft.com/office/2006/metadata/properties" xmlns:ns2="dbc402ac-fa1f-4595-8020-20256fa7833c" xmlns:ns3="803ede6c-132c-4b0c-894a-20db7d42aa71" targetNamespace="http://schemas.microsoft.com/office/2006/metadata/properties" ma:root="true" ma:fieldsID="52170c2423421e5e43dc23663d1a5188" ns2:_="" ns3:_="">
    <xsd:import namespace="dbc402ac-fa1f-4595-8020-20256fa7833c"/>
    <xsd:import namespace="803ede6c-132c-4b0c-894a-20db7d42aa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402ac-fa1f-4595-8020-20256fa783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c6d0c101-0fef-47c8-899d-4b458eecf1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de6c-132c-4b0c-894a-20db7d42aa7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f4cd0b8-945d-40bc-aaad-4a4bb2f9ed40}" ma:internalName="TaxCatchAll" ma:showField="CatchAllData" ma:web="803ede6c-132c-4b0c-894a-20db7d42aa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10A505-D12C-4437-A1EB-4A947290A53D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dbc402ac-fa1f-4595-8020-20256fa7833c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03ede6c-132c-4b0c-894a-20db7d42aa7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2D9246-C8CB-4C96-B29E-3A84298068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c402ac-fa1f-4595-8020-20256fa7833c"/>
    <ds:schemaRef ds:uri="803ede6c-132c-4b0c-894a-20db7d42aa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B16CEF-ED5F-4DF0-8F62-6DD90852D1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64681</TotalTime>
  <Words>141</Words>
  <Application>Microsoft Office PowerPoint</Application>
  <PresentationFormat>화면 슬라이드 쇼(16:9)</PresentationFormat>
  <Paragraphs>15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Arial</vt:lpstr>
      <vt:lpstr>Wingdings</vt:lpstr>
      <vt:lpstr>맑은 고딕</vt:lpstr>
      <vt:lpstr>Raleway Thin</vt:lpstr>
      <vt:lpstr>Times New Roman</vt:lpstr>
      <vt:lpstr>Barlow Light</vt:lpstr>
      <vt:lpstr>Gaoler template</vt:lpstr>
      <vt:lpstr>1_Gaoler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박해진 (Jin Park)</cp:lastModifiedBy>
  <cp:revision>756</cp:revision>
  <cp:lastPrinted>2024-01-11T08:35:53Z</cp:lastPrinted>
  <dcterms:modified xsi:type="dcterms:W3CDTF">2025-04-16T07:41:11Z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0x010100A1D8D666DB231745B9B32A9111A59F72</vt:lpwstr>
  </property>
  <property fmtid="{D5CDD505-2E9C-101B-9397-08002B2CF9AE}" pid="3" name="MediaServiceImageTags">
    <vt:lpwstr/>
  </property>
</Properties>
</file>